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824"/>
    <a:srgbClr val="4970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Cash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W/O Assessment</c:v>
                </c:pt>
                <c:pt idx="2">
                  <c:v>With Reg Assessment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</c:v>
                </c:pt>
                <c:pt idx="2">
                  <c:v>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Credit Line 1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Sheet1!$A$2:$A$5</c:f>
              <c:strCache>
                <c:ptCount val="3"/>
                <c:pt idx="0">
                  <c:v>W/O Assessment</c:v>
                </c:pt>
                <c:pt idx="2">
                  <c:v>With Reg Assessment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Reinsurance</c:v>
                </c:pt>
              </c:strCache>
            </c:strRef>
          </c:tx>
          <c:spPr>
            <a:solidFill>
              <a:srgbClr val="588824"/>
            </a:solidFill>
          </c:spPr>
          <c:cat>
            <c:strRef>
              <c:f>Sheet1!$A$2:$A$5</c:f>
              <c:strCache>
                <c:ptCount val="3"/>
                <c:pt idx="0">
                  <c:v>W/O Assessment</c:v>
                </c:pt>
                <c:pt idx="2">
                  <c:v>With Reg Assessment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390</c:v>
                </c:pt>
                <c:pt idx="2">
                  <c:v>390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Credit Line 2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Sheet1!$A$2:$A$5</c:f>
              <c:strCache>
                <c:ptCount val="3"/>
                <c:pt idx="0">
                  <c:v>W/O Assessment</c:v>
                </c:pt>
                <c:pt idx="2">
                  <c:v>With Reg Assessment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</c:v>
                </c:pt>
                <c:pt idx="2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Reg Assess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Sheet1!$A$2:$A$5</c:f>
              <c:strCache>
                <c:ptCount val="3"/>
                <c:pt idx="0">
                  <c:v>W/O Assessment</c:v>
                </c:pt>
                <c:pt idx="2">
                  <c:v>With Reg Assessment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2">
                  <c:v>200</c:v>
                </c:pt>
              </c:numCache>
            </c:numRef>
          </c:val>
        </c:ser>
        <c:shape val="box"/>
        <c:axId val="56164352"/>
        <c:axId val="56165888"/>
        <c:axId val="0"/>
      </c:bar3DChart>
      <c:catAx>
        <c:axId val="56164352"/>
        <c:scaling>
          <c:orientation val="minMax"/>
        </c:scaling>
        <c:axPos val="b"/>
        <c:tickLblPos val="nextTo"/>
        <c:crossAx val="56165888"/>
        <c:crosses val="autoZero"/>
        <c:auto val="1"/>
        <c:lblAlgn val="ctr"/>
        <c:lblOffset val="100"/>
      </c:catAx>
      <c:valAx>
        <c:axId val="56165888"/>
        <c:scaling>
          <c:orientation val="minMax"/>
        </c:scaling>
        <c:axPos val="l"/>
        <c:majorGridlines/>
        <c:numFmt formatCode="General" sourceLinked="1"/>
        <c:tickLblPos val="nextTo"/>
        <c:crossAx val="56164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0.01587</cdr:y>
    </cdr:from>
    <cdr:to>
      <cdr:x>0.12963</cdr:x>
      <cdr:y>0.10102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76200"/>
          <a:ext cx="1066800" cy="408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$ Millions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0.82407</cdr:x>
      <cdr:y>0.77778</cdr:y>
    </cdr:from>
    <cdr:to>
      <cdr:x>0.97222</cdr:x>
      <cdr:y>0.98413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781800" y="3733800"/>
          <a:ext cx="1219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Note:</a:t>
          </a:r>
        </a:p>
        <a:p xmlns:a="http://schemas.openxmlformats.org/drawingml/2006/main">
          <a:r>
            <a:rPr lang="en-US" sz="1400" dirty="0" smtClean="0"/>
            <a:t>The Gustav</a:t>
          </a:r>
        </a:p>
        <a:p xmlns:a="http://schemas.openxmlformats.org/drawingml/2006/main">
          <a:r>
            <a:rPr lang="en-US" sz="1400" dirty="0" smtClean="0"/>
            <a:t> losses were </a:t>
          </a:r>
        </a:p>
        <a:p xmlns:a="http://schemas.openxmlformats.org/drawingml/2006/main">
          <a:r>
            <a:rPr lang="en-US" sz="1400" dirty="0" smtClean="0"/>
            <a:t>$325MM</a:t>
          </a:r>
          <a:endParaRPr 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3BC2-9C14-4072-AFF6-EA903759D06D}" type="datetimeFigureOut">
              <a:rPr lang="en-US" smtClean="0"/>
              <a:pPr/>
              <a:t>11/17/2010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0D2B-5E38-4777-90D6-F2FF54977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LCPIC Can Handle a $500MM Storm Without an Assessment</a:t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br>
              <a:rPr lang="en-US" sz="2400" dirty="0" smtClean="0"/>
            </a:br>
            <a:r>
              <a:rPr lang="en-US" sz="2400" dirty="0" smtClean="0"/>
              <a:t>a $700MM Storm Without Assessing Property Owners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LCPIC Can Handle a $500MM Storm Without an Assessment and  a $700MM Storm Without Assessing Property Owners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scottrell</dc:creator>
  <cp:lastModifiedBy>Debra DePrato</cp:lastModifiedBy>
  <cp:revision>36</cp:revision>
  <dcterms:created xsi:type="dcterms:W3CDTF">2010-05-24T16:41:06Z</dcterms:created>
  <dcterms:modified xsi:type="dcterms:W3CDTF">2010-11-18T03:23:00Z</dcterms:modified>
</cp:coreProperties>
</file>